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2389-E45D-4BE0-96AB-B329A1576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89551-8206-4F40-BD90-0B175112F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2D491-2AFA-4F77-BECD-F83FC5972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6F541-BA39-4421-84DB-BB89E1465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6B3F4-5C5C-47C5-94E5-BF8DF5F7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97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CD276-A41C-4864-A451-EE15CDAE5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4FBC62-1D00-4BF3-A0D2-BD79DD4F0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7BA5C-5C2F-4D72-9F09-A35B814E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F2EC3-96C4-464F-A979-111393DC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1A0B6-1EE6-41CA-894A-6636003EA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80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BFB3D5-413D-4810-B84C-E72855312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7C67CC-A444-40FE-A2A6-42C8A20A9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7B4E3-93B9-4C23-A158-3DD394C0B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75FD-7373-4337-BE11-ED9A98689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505ED-9A9C-4713-9D16-CC4B7382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4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DEB9E-A8C8-4598-A729-BE5F170BD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A3618-876B-4079-A5CB-3DF794FFD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E8262-787A-46CB-94CD-06402943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326F2-256C-402B-B44E-C530DAE1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81FDC-9838-4172-B12C-2CE92D68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1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8EB0-81D2-49CF-81F7-7B6A24C27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C8B11-1633-4D9F-BE2C-96BCC02DF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4DE8A-D952-42FB-85B6-755E47DB9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2702B-F80D-4FE8-AA2C-6D586B07A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BCF6A-D36A-4F91-A9BB-D1A8D90A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65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12E3-A7D2-44DF-B483-2A824A64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A42D4-040D-4A6D-9617-77D0AF472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5A4DF-40CE-42AF-95A9-C14697C7A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BBCAE-2553-4D6A-86A3-7A5973B9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6A01F-5FAD-446E-A9C2-7D8C7B140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4A6F6-A787-4844-BA34-8C6CDE41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21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8A2BB-D43E-4AFD-B769-88F916234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D6484-3783-4D26-85A5-DB1B5CCED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AFE22-1525-44EF-9843-E6944293D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87C74-0600-4E9A-A780-8D8AC14F1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DAC5DA-0D50-4739-AF9A-2541F6B62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A72A6C-2437-49CE-9EAD-5D226183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3768AB-565B-4D5E-8E62-A7A82F7D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6C53EA-D33D-4089-8D8F-BB19B75F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14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CF992-1FB3-4CF1-ABFF-510CFB65D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C078C4-5279-4316-B3DA-1F38DF5A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EA91B-D6E9-4B17-8E27-365F869E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0FD81-F59A-45BC-9964-EB53B978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6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16DF08-DB89-48FB-997D-BAA11E3F1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BB032-B8F2-4B57-8A45-58D1758E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6CBCF-61E3-4E19-BF5E-D31DEC023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8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1100-9B83-411B-B50F-898B2042E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BF895-B87A-41AF-85BE-0EB1010F5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DE0D5C-51C3-42D2-87CB-57FBA2F89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9DD22-16B0-4D5B-B850-2CB62D18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F7783-6A41-426F-872A-5912C0AB8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71AF2-11D9-4531-9C4E-5EED44D3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50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20A31-632A-4A93-B1D6-B63328FA0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8ACE3C-602D-4FBA-8E25-0F9B55595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AF10-B08D-4210-8602-FC25D5654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9E205-BA21-4B80-A044-E2FF15170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B025E-CFEF-4A5A-8BD0-E4E56545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1CE07E-5E2F-455D-9151-E520FCF7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28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241631-975C-47CC-A101-F4B006C79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C78E3-C1C0-492B-8FCF-3B6300695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3BF99-C95F-4050-B1AB-3B6559D12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2B87-0DD4-4E1E-804D-283C57BF596C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D514B-1119-43D9-AC97-214FFD6CB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F1712-5B1E-4A44-A4EF-7C3E271CE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68A46-CDC3-4484-BDC4-4D52039CC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90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1DA6C4D-10CA-470D-85A2-1E06EE14B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91401"/>
              </p:ext>
            </p:extLst>
          </p:nvPr>
        </p:nvGraphicFramePr>
        <p:xfrm>
          <a:off x="1019176" y="180347"/>
          <a:ext cx="3808856" cy="565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428">
                  <a:extLst>
                    <a:ext uri="{9D8B030D-6E8A-4147-A177-3AD203B41FA5}">
                      <a16:colId xmlns:a16="http://schemas.microsoft.com/office/drawing/2014/main" val="768674081"/>
                    </a:ext>
                  </a:extLst>
                </a:gridCol>
                <a:gridCol w="1904428">
                  <a:extLst>
                    <a:ext uri="{9D8B030D-6E8A-4147-A177-3AD203B41FA5}">
                      <a16:colId xmlns:a16="http://schemas.microsoft.com/office/drawing/2014/main" val="117809743"/>
                    </a:ext>
                  </a:extLst>
                </a:gridCol>
              </a:tblGrid>
              <a:tr h="29068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Victoria Primary School- History Knowledge Organiser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087573"/>
                  </a:ext>
                </a:extLst>
              </a:tr>
              <a:tr h="2745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Romans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Year 4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35432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2DFB430-F282-4200-8059-1B49604E54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21" r="10993"/>
          <a:stretch/>
        </p:blipFill>
        <p:spPr>
          <a:xfrm>
            <a:off x="64817" y="-38190"/>
            <a:ext cx="954359" cy="936520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CA31F71-A8DE-400D-8BE1-DCBCE17CB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76468"/>
              </p:ext>
            </p:extLst>
          </p:nvPr>
        </p:nvGraphicFramePr>
        <p:xfrm>
          <a:off x="127000" y="2723270"/>
          <a:ext cx="6061078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8247">
                  <a:extLst>
                    <a:ext uri="{9D8B030D-6E8A-4147-A177-3AD203B41FA5}">
                      <a16:colId xmlns:a16="http://schemas.microsoft.com/office/drawing/2014/main" val="1597798147"/>
                    </a:ext>
                  </a:extLst>
                </a:gridCol>
                <a:gridCol w="4082831">
                  <a:extLst>
                    <a:ext uri="{9D8B030D-6E8A-4147-A177-3AD203B41FA5}">
                      <a16:colId xmlns:a16="http://schemas.microsoft.com/office/drawing/2014/main" val="2225552691"/>
                    </a:ext>
                  </a:extLst>
                </a:gridCol>
              </a:tblGrid>
              <a:tr h="2388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Important People</a:t>
                      </a:r>
                      <a:endParaRPr lang="en-GB" sz="1200" b="1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662459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r>
                        <a:rPr lang="en-US" sz="1200" dirty="0"/>
                        <a:t>Emperor Claudius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First Roman emperor to successfully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298175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r>
                        <a:rPr lang="en-US" sz="1200" dirty="0"/>
                        <a:t>Julius Caesar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Famous Roman leader who attempted to invade Britain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31555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r>
                        <a:rPr lang="en-US" sz="1200" dirty="0"/>
                        <a:t>Boudicca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Saxon queen who fought back against the Romans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79731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r>
                        <a:rPr lang="en-US" sz="1200" dirty="0"/>
                        <a:t>Paulinus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Roman governor (ruler) of Britain in AD60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0614"/>
                  </a:ext>
                </a:extLst>
              </a:tr>
              <a:tr h="238831">
                <a:tc>
                  <a:txBody>
                    <a:bodyPr/>
                    <a:lstStyle/>
                    <a:p>
                      <a:r>
                        <a:rPr lang="en-US" sz="1200" dirty="0"/>
                        <a:t>Romulus and Remus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Mythical twin brothers, and founders of Rome.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73842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C57CB9E4-80C9-4FFD-AF20-31B50BF6C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768016"/>
              </p:ext>
            </p:extLst>
          </p:nvPr>
        </p:nvGraphicFramePr>
        <p:xfrm>
          <a:off x="148194" y="4442326"/>
          <a:ext cx="606107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399">
                  <a:extLst>
                    <a:ext uri="{9D8B030D-6E8A-4147-A177-3AD203B41FA5}">
                      <a16:colId xmlns:a16="http://schemas.microsoft.com/office/drawing/2014/main" val="893387681"/>
                    </a:ext>
                  </a:extLst>
                </a:gridCol>
                <a:gridCol w="4609679">
                  <a:extLst>
                    <a:ext uri="{9D8B030D-6E8A-4147-A177-3AD203B41FA5}">
                      <a16:colId xmlns:a16="http://schemas.microsoft.com/office/drawing/2014/main" val="3383873757"/>
                    </a:ext>
                  </a:extLst>
                </a:gridCol>
              </a:tblGrid>
              <a:tr h="2558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 Terms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795852"/>
                  </a:ext>
                </a:extLst>
              </a:tr>
              <a:tr h="255815">
                <a:tc>
                  <a:txBody>
                    <a:bodyPr/>
                    <a:lstStyle/>
                    <a:p>
                      <a:r>
                        <a:rPr lang="en-US" sz="1200" dirty="0"/>
                        <a:t>Invasion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One country attacking to take it over.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76832"/>
                  </a:ext>
                </a:extLst>
              </a:tr>
              <a:tr h="392532">
                <a:tc>
                  <a:txBody>
                    <a:bodyPr/>
                    <a:lstStyle/>
                    <a:p>
                      <a:r>
                        <a:rPr lang="en-US" sz="1200" dirty="0"/>
                        <a:t>Legion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One unit of the Roman army; 4000 to 6000 soldiers in. Lead by a centurion.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077117"/>
                  </a:ext>
                </a:extLst>
              </a:tr>
              <a:tr h="255815">
                <a:tc>
                  <a:txBody>
                    <a:bodyPr/>
                    <a:lstStyle/>
                    <a:p>
                      <a:r>
                        <a:rPr lang="en-US" sz="1200" dirty="0"/>
                        <a:t>Emperor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leader of an empire. Similar to a king or queen.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271314"/>
                  </a:ext>
                </a:extLst>
              </a:tr>
              <a:tr h="255815">
                <a:tc>
                  <a:txBody>
                    <a:bodyPr/>
                    <a:lstStyle/>
                    <a:p>
                      <a:r>
                        <a:rPr lang="en-US" sz="1200" dirty="0"/>
                        <a:t>Amphitheatre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Where the Romans would go to be entertained.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866853"/>
                  </a:ext>
                </a:extLst>
              </a:tr>
              <a:tr h="255815">
                <a:tc>
                  <a:txBody>
                    <a:bodyPr/>
                    <a:lstStyle/>
                    <a:p>
                      <a:r>
                        <a:rPr lang="en-US" sz="1200" dirty="0"/>
                        <a:t>Temple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 place of worship. A house of a Roman god or goddess.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158524"/>
                  </a:ext>
                </a:extLst>
              </a:tr>
              <a:tr h="255815">
                <a:tc>
                  <a:txBody>
                    <a:bodyPr/>
                    <a:lstStyle/>
                    <a:p>
                      <a:r>
                        <a:rPr lang="en-US" sz="1200" dirty="0"/>
                        <a:t>Mosaic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One picture made up of thousands of small tiles (tessellates).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372640"/>
                  </a:ext>
                </a:extLst>
              </a:tr>
              <a:tr h="255815">
                <a:tc>
                  <a:txBody>
                    <a:bodyPr/>
                    <a:lstStyle/>
                    <a:p>
                      <a:r>
                        <a:rPr lang="en-US" sz="1200" dirty="0"/>
                        <a:t>Senate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Roman government.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525813"/>
                  </a:ext>
                </a:extLst>
              </a:tr>
            </a:tbl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0E65A9F-0877-4FD4-BFE0-941EC0DAC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778628"/>
              </p:ext>
            </p:extLst>
          </p:nvPr>
        </p:nvGraphicFramePr>
        <p:xfrm>
          <a:off x="126998" y="860025"/>
          <a:ext cx="6061080" cy="1817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486772693"/>
                    </a:ext>
                  </a:extLst>
                </a:gridCol>
                <a:gridCol w="1233377">
                  <a:extLst>
                    <a:ext uri="{9D8B030D-6E8A-4147-A177-3AD203B41FA5}">
                      <a16:colId xmlns:a16="http://schemas.microsoft.com/office/drawing/2014/main" val="4161199401"/>
                    </a:ext>
                  </a:extLst>
                </a:gridCol>
                <a:gridCol w="3202103">
                  <a:extLst>
                    <a:ext uri="{9D8B030D-6E8A-4147-A177-3AD203B41FA5}">
                      <a16:colId xmlns:a16="http://schemas.microsoft.com/office/drawing/2014/main" val="2957278486"/>
                    </a:ext>
                  </a:extLst>
                </a:gridCol>
              </a:tblGrid>
              <a:tr h="3011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 events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Details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24354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US" sz="1200" dirty="0"/>
                        <a:t>First invasion of Britain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55BC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Led by Julius Caesar but failed.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583644"/>
                  </a:ext>
                </a:extLst>
              </a:tr>
              <a:tr h="371260">
                <a:tc>
                  <a:txBody>
                    <a:bodyPr/>
                    <a:lstStyle/>
                    <a:p>
                      <a:r>
                        <a:rPr lang="en-US" sz="1200" dirty="0"/>
                        <a:t>Claudius invades Britain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43AD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Claudius leads the first successful invasion.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790611"/>
                  </a:ext>
                </a:extLst>
              </a:tr>
              <a:tr h="371260">
                <a:tc>
                  <a:txBody>
                    <a:bodyPr/>
                    <a:lstStyle/>
                    <a:p>
                      <a:r>
                        <a:rPr lang="en-US" sz="1200" dirty="0"/>
                        <a:t>Rebellion against Romans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60AD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Tribes lead by Boudicca attack Roman forces.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904651"/>
                  </a:ext>
                </a:extLst>
              </a:tr>
              <a:tr h="301133">
                <a:tc>
                  <a:txBody>
                    <a:bodyPr/>
                    <a:lstStyle/>
                    <a:p>
                      <a:r>
                        <a:rPr lang="en-US" sz="1200" dirty="0"/>
                        <a:t>Romans leave Britain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410AD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Romans leave Britain and return to Italy.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21822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B13D048F-2B93-4E78-B919-9635E5D4A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79620"/>
              </p:ext>
            </p:extLst>
          </p:nvPr>
        </p:nvGraphicFramePr>
        <p:xfrm>
          <a:off x="6301727" y="132928"/>
          <a:ext cx="5763273" cy="1313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3273">
                  <a:extLst>
                    <a:ext uri="{9D8B030D-6E8A-4147-A177-3AD203B41FA5}">
                      <a16:colId xmlns:a16="http://schemas.microsoft.com/office/drawing/2014/main" val="562820345"/>
                    </a:ext>
                  </a:extLst>
                </a:gridCol>
              </a:tblGrid>
              <a:tr h="2633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 questions: Can you answer them all?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549384"/>
                  </a:ext>
                </a:extLst>
              </a:tr>
              <a:tr h="103908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200" dirty="0"/>
                        <a:t>Why was Rome so powerful?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200" dirty="0"/>
                        <a:t>Why did the Romans want to invade Britain?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200" dirty="0"/>
                        <a:t>What buildings and events did the Romans introduce to Britain?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200" dirty="0"/>
                        <a:t>How significant were the Romans for Britain?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200" dirty="0"/>
                        <a:t>Why did the Roman empire Fail?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54348"/>
                  </a:ext>
                </a:extLst>
              </a:tr>
            </a:tbl>
          </a:graphicData>
        </a:graphic>
      </p:graphicFrame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A563852-28B4-44A8-AC51-8A7CC4045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74607"/>
              </p:ext>
            </p:extLst>
          </p:nvPr>
        </p:nvGraphicFramePr>
        <p:xfrm>
          <a:off x="6395576" y="4503343"/>
          <a:ext cx="5648229" cy="157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957">
                  <a:extLst>
                    <a:ext uri="{9D8B030D-6E8A-4147-A177-3AD203B41FA5}">
                      <a16:colId xmlns:a16="http://schemas.microsoft.com/office/drawing/2014/main" val="4209701408"/>
                    </a:ext>
                  </a:extLst>
                </a:gridCol>
                <a:gridCol w="4315272">
                  <a:extLst>
                    <a:ext uri="{9D8B030D-6E8A-4147-A177-3AD203B41FA5}">
                      <a16:colId xmlns:a16="http://schemas.microsoft.com/office/drawing/2014/main" val="783516488"/>
                    </a:ext>
                  </a:extLst>
                </a:gridCol>
              </a:tblGrid>
              <a:tr h="3283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What legacy did the Romans leave behind in Britain?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565480"/>
                  </a:ext>
                </a:extLst>
              </a:tr>
              <a:tr h="328352">
                <a:tc>
                  <a:txBody>
                    <a:bodyPr/>
                    <a:lstStyle/>
                    <a:p>
                      <a:r>
                        <a:rPr lang="en-US" sz="1200" dirty="0"/>
                        <a:t>Language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Latin the official Roman language, forms the roots of many of our words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931679"/>
                  </a:ext>
                </a:extLst>
              </a:tr>
              <a:tr h="328352">
                <a:tc>
                  <a:txBody>
                    <a:bodyPr/>
                    <a:lstStyle/>
                    <a:p>
                      <a:r>
                        <a:rPr lang="en-US" sz="1200" dirty="0"/>
                        <a:t>Buildings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Public baths, amphitheaters, temples can be seen around Britain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937978"/>
                  </a:ext>
                </a:extLst>
              </a:tr>
              <a:tr h="328352">
                <a:tc>
                  <a:txBody>
                    <a:bodyPr/>
                    <a:lstStyle/>
                    <a:p>
                      <a:r>
                        <a:rPr lang="en-US" sz="1200" dirty="0"/>
                        <a:t>Names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 use Roman names for months (January, July) and planets (Mars, Jupiter).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014727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A79367D1-E32E-414E-B950-071739B54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01727" y="1595449"/>
            <a:ext cx="5795659" cy="2773741"/>
          </a:xfrm>
          <a:prstGeom prst="rect">
            <a:avLst/>
          </a:prstGeom>
        </p:spPr>
      </p:pic>
      <p:pic>
        <p:nvPicPr>
          <p:cNvPr id="1026" name="Picture 2" descr="The Romans in Britain -- Exploring the Roman Empire in Britain">
            <a:extLst>
              <a:ext uri="{FF2B5EF4-FFF2-40B4-BE49-F238E27FC236}">
                <a16:creationId xmlns:a16="http://schemas.microsoft.com/office/drawing/2014/main" id="{2247EC2D-118F-4994-BC5A-B0701A4AA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020" y="109541"/>
            <a:ext cx="790489" cy="75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History Girl: Ancestry: The Roman Empire Line &amp; the connection of Gauls  and Celts">
            <a:extLst>
              <a:ext uri="{FF2B5EF4-FFF2-40B4-BE49-F238E27FC236}">
                <a16:creationId xmlns:a16="http://schemas.microsoft.com/office/drawing/2014/main" id="{163CE167-337C-4338-8441-7A3C2B4ED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339" y="6208711"/>
            <a:ext cx="4956048" cy="61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74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5F2A6D4-AB7B-4C6C-833E-F42DD758E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314804"/>
              </p:ext>
            </p:extLst>
          </p:nvPr>
        </p:nvGraphicFramePr>
        <p:xfrm>
          <a:off x="1019176" y="180347"/>
          <a:ext cx="3808856" cy="565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428">
                  <a:extLst>
                    <a:ext uri="{9D8B030D-6E8A-4147-A177-3AD203B41FA5}">
                      <a16:colId xmlns:a16="http://schemas.microsoft.com/office/drawing/2014/main" val="768674081"/>
                    </a:ext>
                  </a:extLst>
                </a:gridCol>
                <a:gridCol w="1904428">
                  <a:extLst>
                    <a:ext uri="{9D8B030D-6E8A-4147-A177-3AD203B41FA5}">
                      <a16:colId xmlns:a16="http://schemas.microsoft.com/office/drawing/2014/main" val="117809743"/>
                    </a:ext>
                  </a:extLst>
                </a:gridCol>
              </a:tblGrid>
              <a:tr h="29068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Victoria Primary School- History Knowledge Organiser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087573"/>
                  </a:ext>
                </a:extLst>
              </a:tr>
              <a:tr h="2745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Romans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Year 4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35432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6A82D8F-3EFA-4C4D-9283-C8A836303F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21" r="10993"/>
          <a:stretch/>
        </p:blipFill>
        <p:spPr>
          <a:xfrm>
            <a:off x="64817" y="0"/>
            <a:ext cx="954359" cy="936520"/>
          </a:xfrm>
          <a:prstGeom prst="rect">
            <a:avLst/>
          </a:prstGeom>
        </p:spPr>
      </p:pic>
      <p:pic>
        <p:nvPicPr>
          <p:cNvPr id="6" name="Picture 2" descr="The Romans in Britain -- Exploring the Roman Empire in Britain">
            <a:extLst>
              <a:ext uri="{FF2B5EF4-FFF2-40B4-BE49-F238E27FC236}">
                <a16:creationId xmlns:a16="http://schemas.microsoft.com/office/drawing/2014/main" id="{9865546B-3E28-44BA-8203-E17A11E61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020" y="109541"/>
            <a:ext cx="790489" cy="75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8D0EEB9-E34B-45D7-8AA4-6D15DFD7C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274263"/>
              </p:ext>
            </p:extLst>
          </p:nvPr>
        </p:nvGraphicFramePr>
        <p:xfrm>
          <a:off x="122396" y="944668"/>
          <a:ext cx="537286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7531">
                  <a:extLst>
                    <a:ext uri="{9D8B030D-6E8A-4147-A177-3AD203B41FA5}">
                      <a16:colId xmlns:a16="http://schemas.microsoft.com/office/drawing/2014/main" val="2268222417"/>
                    </a:ext>
                  </a:extLst>
                </a:gridCol>
                <a:gridCol w="1545337">
                  <a:extLst>
                    <a:ext uri="{9D8B030D-6E8A-4147-A177-3AD203B41FA5}">
                      <a16:colId xmlns:a16="http://schemas.microsoft.com/office/drawing/2014/main" val="4018305486"/>
                    </a:ext>
                  </a:extLst>
                </a:gridCol>
              </a:tblGrid>
              <a:tr h="22114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One : What did the Romans leave behind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Tick (more than one)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10432"/>
                  </a:ext>
                </a:extLst>
              </a:tr>
              <a:tr h="221149">
                <a:tc>
                  <a:txBody>
                    <a:bodyPr/>
                    <a:lstStyle/>
                    <a:p>
                      <a:r>
                        <a:rPr lang="en-US" sz="1200" dirty="0"/>
                        <a:t>Baths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7478336"/>
                  </a:ext>
                </a:extLst>
              </a:tr>
              <a:tr h="221149">
                <a:tc>
                  <a:txBody>
                    <a:bodyPr/>
                    <a:lstStyle/>
                    <a:p>
                      <a:r>
                        <a:rPr lang="en-US" sz="1200" dirty="0"/>
                        <a:t>languages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170341"/>
                  </a:ext>
                </a:extLst>
              </a:tr>
              <a:tr h="221149">
                <a:tc>
                  <a:txBody>
                    <a:bodyPr/>
                    <a:lstStyle/>
                    <a:p>
                      <a:r>
                        <a:rPr lang="en-US" sz="1200" dirty="0"/>
                        <a:t>temples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79212"/>
                  </a:ext>
                </a:extLst>
              </a:tr>
              <a:tr h="221149">
                <a:tc>
                  <a:txBody>
                    <a:bodyPr/>
                    <a:lstStyle/>
                    <a:p>
                      <a:r>
                        <a:rPr lang="en-US" sz="1200" dirty="0"/>
                        <a:t>Religion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2708899"/>
                  </a:ext>
                </a:extLst>
              </a:tr>
              <a:tr h="221149">
                <a:tc>
                  <a:txBody>
                    <a:bodyPr/>
                    <a:lstStyle/>
                    <a:p>
                      <a:r>
                        <a:rPr lang="en-US" sz="1200" dirty="0"/>
                        <a:t>Names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72241"/>
                  </a:ext>
                </a:extLst>
              </a:tr>
              <a:tr h="221149">
                <a:tc>
                  <a:txBody>
                    <a:bodyPr/>
                    <a:lstStyle/>
                    <a:p>
                      <a:r>
                        <a:rPr lang="en-US" sz="1200" dirty="0"/>
                        <a:t>Settlements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4838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1538F744-E4E3-4A6A-AC30-46B92E3C3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700290"/>
              </p:ext>
            </p:extLst>
          </p:nvPr>
        </p:nvGraphicFramePr>
        <p:xfrm>
          <a:off x="122396" y="2973073"/>
          <a:ext cx="5372868" cy="1187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8146">
                  <a:extLst>
                    <a:ext uri="{9D8B030D-6E8A-4147-A177-3AD203B41FA5}">
                      <a16:colId xmlns:a16="http://schemas.microsoft.com/office/drawing/2014/main" val="1081113101"/>
                    </a:ext>
                  </a:extLst>
                </a:gridCol>
                <a:gridCol w="1094722">
                  <a:extLst>
                    <a:ext uri="{9D8B030D-6E8A-4147-A177-3AD203B41FA5}">
                      <a16:colId xmlns:a16="http://schemas.microsoft.com/office/drawing/2014/main" val="3940316703"/>
                    </a:ext>
                  </a:extLst>
                </a:gridCol>
              </a:tblGrid>
              <a:tr h="2968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Two: When did the Romans first invade Britain ?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Tick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07063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r>
                        <a:rPr lang="en-US" sz="1200" dirty="0"/>
                        <a:t>410AD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893810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r>
                        <a:rPr lang="en-US" sz="1200" dirty="0"/>
                        <a:t>55BC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435064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r>
                        <a:rPr lang="en-US" sz="1200" dirty="0"/>
                        <a:t>55AD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997608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F34AB50-637D-4E9F-A617-8DA569FC2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446075"/>
              </p:ext>
            </p:extLst>
          </p:nvPr>
        </p:nvGraphicFramePr>
        <p:xfrm>
          <a:off x="5890509" y="87014"/>
          <a:ext cx="5722371" cy="1156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371">
                  <a:extLst>
                    <a:ext uri="{9D8B030D-6E8A-4147-A177-3AD203B41FA5}">
                      <a16:colId xmlns:a16="http://schemas.microsoft.com/office/drawing/2014/main" val="2863669138"/>
                    </a:ext>
                  </a:extLst>
                </a:gridCol>
              </a:tblGrid>
              <a:tr h="33361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Five : Explain why the Romans were so powerful.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988374"/>
                  </a:ext>
                </a:extLst>
              </a:tr>
              <a:tr h="46826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509954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62AE584E-DE45-48FB-B0AC-A987B2D5B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979786"/>
              </p:ext>
            </p:extLst>
          </p:nvPr>
        </p:nvGraphicFramePr>
        <p:xfrm>
          <a:off x="5981687" y="3089534"/>
          <a:ext cx="572237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371">
                  <a:extLst>
                    <a:ext uri="{9D8B030D-6E8A-4147-A177-3AD203B41FA5}">
                      <a16:colId xmlns:a16="http://schemas.microsoft.com/office/drawing/2014/main" val="3318525679"/>
                    </a:ext>
                  </a:extLst>
                </a:gridCol>
              </a:tblGrid>
              <a:tr h="25303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Seven : Summarise and explain why and how Queen Boudicca rebelled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90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537058"/>
                  </a:ext>
                </a:extLst>
              </a:tr>
            </a:tbl>
          </a:graphicData>
        </a:graphic>
      </p:graphicFrame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350305B2-4D4B-4175-A804-32813C6C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350606"/>
              </p:ext>
            </p:extLst>
          </p:nvPr>
        </p:nvGraphicFramePr>
        <p:xfrm>
          <a:off x="122396" y="4306506"/>
          <a:ext cx="5372868" cy="1398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724">
                  <a:extLst>
                    <a:ext uri="{9D8B030D-6E8A-4147-A177-3AD203B41FA5}">
                      <a16:colId xmlns:a16="http://schemas.microsoft.com/office/drawing/2014/main" val="613102765"/>
                    </a:ext>
                  </a:extLst>
                </a:gridCol>
                <a:gridCol w="1106144">
                  <a:extLst>
                    <a:ext uri="{9D8B030D-6E8A-4147-A177-3AD203B41FA5}">
                      <a16:colId xmlns:a16="http://schemas.microsoft.com/office/drawing/2014/main" val="2110237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Three: What is a senate?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Tick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996244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US" sz="1200" dirty="0"/>
                        <a:t>One country attacking another to take it over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334636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US" sz="1200" dirty="0"/>
                        <a:t>The leader of an empire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139357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US" sz="1200" dirty="0"/>
                        <a:t>The Roman government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972714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US" sz="1200" dirty="0"/>
                        <a:t>Lead by a </a:t>
                      </a:r>
                      <a:r>
                        <a:rPr lang="en-US" sz="1200" dirty="0" err="1"/>
                        <a:t>centurian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000479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B52E4E25-D574-47CB-9710-B52435632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52196"/>
              </p:ext>
            </p:extLst>
          </p:nvPr>
        </p:nvGraphicFramePr>
        <p:xfrm>
          <a:off x="5981687" y="5005636"/>
          <a:ext cx="5702742" cy="1176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3473">
                  <a:extLst>
                    <a:ext uri="{9D8B030D-6E8A-4147-A177-3AD203B41FA5}">
                      <a16:colId xmlns:a16="http://schemas.microsoft.com/office/drawing/2014/main" val="4254802546"/>
                    </a:ext>
                  </a:extLst>
                </a:gridCol>
                <a:gridCol w="1659269">
                  <a:extLst>
                    <a:ext uri="{9D8B030D-6E8A-4147-A177-3AD203B41FA5}">
                      <a16:colId xmlns:a16="http://schemas.microsoft.com/office/drawing/2014/main" val="4267088689"/>
                    </a:ext>
                  </a:extLst>
                </a:gridCol>
              </a:tblGrid>
              <a:tr h="265331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Eight: When did the Romans leave Britain?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Tick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851709"/>
                  </a:ext>
                </a:extLst>
              </a:tr>
              <a:tr h="300637">
                <a:tc>
                  <a:txBody>
                    <a:bodyPr/>
                    <a:lstStyle/>
                    <a:p>
                      <a:r>
                        <a:rPr lang="en-US" sz="1200" dirty="0"/>
                        <a:t>50AD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267604"/>
                  </a:ext>
                </a:extLst>
              </a:tr>
              <a:tr h="300637">
                <a:tc>
                  <a:txBody>
                    <a:bodyPr/>
                    <a:lstStyle/>
                    <a:p>
                      <a:r>
                        <a:rPr lang="en-US" sz="1200" dirty="0"/>
                        <a:t>410AD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606670"/>
                  </a:ext>
                </a:extLst>
              </a:tr>
              <a:tr h="300637">
                <a:tc>
                  <a:txBody>
                    <a:bodyPr/>
                    <a:lstStyle/>
                    <a:p>
                      <a:r>
                        <a:rPr lang="en-US" sz="1200" dirty="0"/>
                        <a:t>122AD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072686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89387058-DB53-4792-812D-137E92AE4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060724"/>
              </p:ext>
            </p:extLst>
          </p:nvPr>
        </p:nvGraphicFramePr>
        <p:xfrm>
          <a:off x="122547" y="5741343"/>
          <a:ext cx="5372717" cy="1084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717">
                  <a:extLst>
                    <a:ext uri="{9D8B030D-6E8A-4147-A177-3AD203B41FA5}">
                      <a16:colId xmlns:a16="http://schemas.microsoft.com/office/drawing/2014/main" val="186473715"/>
                    </a:ext>
                  </a:extLst>
                </a:gridCol>
              </a:tblGrid>
              <a:tr h="27006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Four: Why did the Romans want to invade Britain?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83996"/>
                  </a:ext>
                </a:extLst>
              </a:tr>
              <a:tr h="810201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5838"/>
                  </a:ext>
                </a:extLst>
              </a:tr>
            </a:tbl>
          </a:graphicData>
        </a:graphic>
      </p:graphicFrame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D2341F1A-C258-4578-A0B9-E83DC60B4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994428"/>
              </p:ext>
            </p:extLst>
          </p:nvPr>
        </p:nvGraphicFramePr>
        <p:xfrm>
          <a:off x="5981688" y="1311936"/>
          <a:ext cx="5722371" cy="159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616">
                  <a:extLst>
                    <a:ext uri="{9D8B030D-6E8A-4147-A177-3AD203B41FA5}">
                      <a16:colId xmlns:a16="http://schemas.microsoft.com/office/drawing/2014/main" val="3918320849"/>
                    </a:ext>
                  </a:extLst>
                </a:gridCol>
                <a:gridCol w="1041755">
                  <a:extLst>
                    <a:ext uri="{9D8B030D-6E8A-4147-A177-3AD203B41FA5}">
                      <a16:colId xmlns:a16="http://schemas.microsoft.com/office/drawing/2014/main" val="68671340"/>
                    </a:ext>
                  </a:extLst>
                </a:gridCol>
              </a:tblGrid>
              <a:tr h="24835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Question Six : Who was the first successful person to invade Britain?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Tick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029652"/>
                  </a:ext>
                </a:extLst>
              </a:tr>
              <a:tr h="331134">
                <a:tc>
                  <a:txBody>
                    <a:bodyPr/>
                    <a:lstStyle/>
                    <a:p>
                      <a:r>
                        <a:rPr lang="en-US" sz="1200" dirty="0"/>
                        <a:t>Boudicca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750743"/>
                  </a:ext>
                </a:extLst>
              </a:tr>
              <a:tr h="331134">
                <a:tc>
                  <a:txBody>
                    <a:bodyPr/>
                    <a:lstStyle/>
                    <a:p>
                      <a:r>
                        <a:rPr lang="en-US" sz="1200" dirty="0"/>
                        <a:t>Julius Caesar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899356"/>
                  </a:ext>
                </a:extLst>
              </a:tr>
              <a:tr h="331134">
                <a:tc>
                  <a:txBody>
                    <a:bodyPr/>
                    <a:lstStyle/>
                    <a:p>
                      <a:r>
                        <a:rPr lang="en-US" sz="1200" dirty="0"/>
                        <a:t>Emperor Claudius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203317"/>
                  </a:ext>
                </a:extLst>
              </a:tr>
              <a:tr h="331134">
                <a:tc>
                  <a:txBody>
                    <a:bodyPr/>
                    <a:lstStyle/>
                    <a:p>
                      <a:r>
                        <a:rPr lang="en-US" sz="1200" dirty="0"/>
                        <a:t>Romulus and Remus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23303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A0F5CCC9-D910-49C9-AB38-34D659B7439F}"/>
              </a:ext>
            </a:extLst>
          </p:cNvPr>
          <p:cNvSpPr txBox="1"/>
          <p:nvPr/>
        </p:nvSpPr>
        <p:spPr>
          <a:xfrm>
            <a:off x="6775704" y="6419088"/>
            <a:ext cx="4507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Score out of 10___________________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90EAAE-777C-4076-9B03-0F86F58FC24C}"/>
              </a:ext>
            </a:extLst>
          </p:cNvPr>
          <p:cNvSpPr/>
          <p:nvPr/>
        </p:nvSpPr>
        <p:spPr>
          <a:xfrm>
            <a:off x="11718390" y="1736121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1 mark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15BD47-7E6B-4284-812D-7EE681CCB5B0}"/>
              </a:ext>
            </a:extLst>
          </p:cNvPr>
          <p:cNvSpPr/>
          <p:nvPr/>
        </p:nvSpPr>
        <p:spPr>
          <a:xfrm>
            <a:off x="5507392" y="3242608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1 mark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2BE265F-0C45-43D8-9685-943F982CCEE6}"/>
              </a:ext>
            </a:extLst>
          </p:cNvPr>
          <p:cNvSpPr/>
          <p:nvPr/>
        </p:nvSpPr>
        <p:spPr>
          <a:xfrm>
            <a:off x="11684429" y="269267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marks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7867362-3E5E-40AB-8568-F1598969A3D9}"/>
              </a:ext>
            </a:extLst>
          </p:cNvPr>
          <p:cNvSpPr/>
          <p:nvPr/>
        </p:nvSpPr>
        <p:spPr>
          <a:xfrm>
            <a:off x="11756693" y="3578217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2 marks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C54A6F-A200-4D90-A383-9B0FDB4691AE}"/>
              </a:ext>
            </a:extLst>
          </p:cNvPr>
          <p:cNvSpPr/>
          <p:nvPr/>
        </p:nvSpPr>
        <p:spPr>
          <a:xfrm>
            <a:off x="5534196" y="1736121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1 mark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DBC1F8-FF03-44B8-A5C7-B2D29F72BF14}"/>
              </a:ext>
            </a:extLst>
          </p:cNvPr>
          <p:cNvSpPr/>
          <p:nvPr/>
        </p:nvSpPr>
        <p:spPr>
          <a:xfrm>
            <a:off x="11719145" y="5218508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1 mark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9D557C5-DDD4-42CC-A015-C1C4E1255AC5}"/>
              </a:ext>
            </a:extLst>
          </p:cNvPr>
          <p:cNvSpPr/>
          <p:nvPr/>
        </p:nvSpPr>
        <p:spPr>
          <a:xfrm>
            <a:off x="5529980" y="4630393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1 mark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524D7A9-AFFE-4E8E-9034-E0A1FBFF8FE6}"/>
              </a:ext>
            </a:extLst>
          </p:cNvPr>
          <p:cNvSpPr/>
          <p:nvPr/>
        </p:nvSpPr>
        <p:spPr>
          <a:xfrm>
            <a:off x="5510224" y="5968993"/>
            <a:ext cx="408560" cy="750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1 mark</a:t>
            </a:r>
            <a:endParaRPr lang="en-GB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56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470</Words>
  <Application>Microsoft Office PowerPoint</Application>
  <PresentationFormat>Widescreen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Nock Staff 8923325</dc:creator>
  <cp:lastModifiedBy>J Nock Staff 8923325</cp:lastModifiedBy>
  <cp:revision>12</cp:revision>
  <dcterms:created xsi:type="dcterms:W3CDTF">2021-04-08T17:29:48Z</dcterms:created>
  <dcterms:modified xsi:type="dcterms:W3CDTF">2021-04-08T18:53:44Z</dcterms:modified>
</cp:coreProperties>
</file>